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1" r:id="rId2"/>
    <p:sldId id="295" r:id="rId3"/>
    <p:sldId id="296" r:id="rId4"/>
    <p:sldId id="297" r:id="rId5"/>
    <p:sldId id="298" r:id="rId6"/>
    <p:sldId id="299" r:id="rId7"/>
    <p:sldId id="264" r:id="rId8"/>
    <p:sldId id="292" r:id="rId9"/>
    <p:sldId id="291" r:id="rId10"/>
    <p:sldId id="288" r:id="rId11"/>
    <p:sldId id="289" r:id="rId12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00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92449" autoAdjust="0"/>
  </p:normalViewPr>
  <p:slideViewPr>
    <p:cSldViewPr snapToGrid="0" snapToObjects="1">
      <p:cViewPr>
        <p:scale>
          <a:sx n="100" d="100"/>
          <a:sy n="100" d="100"/>
        </p:scale>
        <p:origin x="-256" y="-8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-381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6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9C545-6B3E-4240-8E76-59B9F305E144}" type="datetimeFigureOut">
              <a:rPr lang="en-US" smtClean="0"/>
              <a:t>16/8/5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F54A0-2FC1-E146-B5AE-E37B0597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39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093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38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04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 over the years, we have evolved to meet these demands.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formed in 1967 as the EDPAA, we had a sole focus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as the landscape changed, we changed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Management, Governance of Enterprise IT, Risk Management,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and, most recently, Cyber security.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guided by a distinct set of principles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informed who we are and what we do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expressed by the idea of “Trust in, and value from, information systems.”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D62BC-99D2-CF47-B056-4A2D57C6941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946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diversification is important for any organization to fortify itself for the future, it’s not just about getting broader or going deeper.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vital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these  volatile times, that we are driven by something greater, not just relevant for right here and right now 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order to constantly address change we must first understand our purpose.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the power of this better than I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D62BC-99D2-CF47-B056-4A2D57C6941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053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looked inward, at our core values.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want to share some comments we heard.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D62BC-99D2-CF47-B056-4A2D57C6941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735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months of discussion, multiple reviews and several revisions,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want to share with you today.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 and straightforward.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not a mission statement. It is not our vision. It’s not cause marketing.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it is definitely not a tagline.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why we exist and the impact we seek to make in the world.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technology is the most ubiquitous, yet defining aspect of our age.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ISACA we believe that in capable hands technology can be a positive force.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D62BC-99D2-CF47-B056-4A2D57C694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0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Purpose: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Help you realize the positive potential of technology.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Promise: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Inspire confidence that enables innovation through technology. 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D62BC-99D2-CF47-B056-4A2D57C694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74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80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89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F54A0-2FC1-E146-B5AE-E37B05971F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76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text_slid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208256" cy="686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02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utterstock_251231749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0543" y="0"/>
            <a:ext cx="8633224" cy="6858000"/>
          </a:xfrm>
          <a:prstGeom prst="rect">
            <a:avLst/>
          </a:prstGeom>
        </p:spPr>
      </p:pic>
      <p:pic>
        <p:nvPicPr>
          <p:cNvPr id="8" name="Picture 7" descr="ISACA_pattern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010458" y="773254"/>
            <a:ext cx="4876559" cy="141595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117475" algn="l">
              <a:lnSpc>
                <a:spcPct val="90000"/>
              </a:lnSpc>
              <a:defRPr sz="4800" b="0" i="1" cap="all">
                <a:solidFill>
                  <a:schemeClr val="bg1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US" dirty="0" smtClean="0"/>
              <a:t>title goes here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876770" y="2330460"/>
            <a:ext cx="4876559" cy="47746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buNone/>
              <a:defRPr sz="1600" b="0" i="1">
                <a:solidFill>
                  <a:srgbClr val="FFFFFF"/>
                </a:solidFill>
                <a:latin typeface="Helvetica Neue Light"/>
                <a:cs typeface="Helvetica Neue Light"/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Parallelogram 14"/>
          <p:cNvSpPr/>
          <p:nvPr userDrawn="1"/>
        </p:nvSpPr>
        <p:spPr>
          <a:xfrm>
            <a:off x="674669" y="939579"/>
            <a:ext cx="411333" cy="1099230"/>
          </a:xfrm>
          <a:prstGeom prst="parallelogram">
            <a:avLst>
              <a:gd name="adj" fmla="val 5496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dirty="0"/>
          </a:p>
        </p:txBody>
      </p:sp>
      <p:pic>
        <p:nvPicPr>
          <p:cNvPr id="22" name="Picture 21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13" y="5594284"/>
            <a:ext cx="1389146" cy="38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2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Stock_000057345388_Larg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3"/>
          <a:stretch/>
        </p:blipFill>
        <p:spPr>
          <a:xfrm>
            <a:off x="-1" y="0"/>
            <a:ext cx="12190413" cy="402247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87" y="-4150"/>
            <a:ext cx="12190412" cy="4022476"/>
          </a:xfrm>
          <a:prstGeom prst="rect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ISACA_pattern3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5"/>
            <a:ext cx="12232698" cy="6880893"/>
          </a:xfrm>
          <a:prstGeom prst="rect">
            <a:avLst/>
          </a:prstGeom>
        </p:spPr>
      </p:pic>
      <p:pic>
        <p:nvPicPr>
          <p:cNvPr id="11" name="Picture 10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745476" y="3347923"/>
            <a:ext cx="10145733" cy="8356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800" b="0" i="1">
                <a:solidFill>
                  <a:schemeClr val="bg1"/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715591" y="4063257"/>
            <a:ext cx="8324235" cy="20925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70883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Stock_000057345388_Larg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3"/>
          <a:stretch/>
        </p:blipFill>
        <p:spPr>
          <a:xfrm>
            <a:off x="-1" y="0"/>
            <a:ext cx="12190413" cy="402247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87" y="-4150"/>
            <a:ext cx="12190412" cy="4022476"/>
          </a:xfrm>
          <a:prstGeom prst="rect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ISACA_pattern3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5"/>
            <a:ext cx="12232698" cy="6880893"/>
          </a:xfrm>
          <a:prstGeom prst="rect">
            <a:avLst/>
          </a:prstGeom>
        </p:spPr>
      </p:pic>
      <p:pic>
        <p:nvPicPr>
          <p:cNvPr id="11" name="Picture 10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745476" y="3347923"/>
            <a:ext cx="10145733" cy="8356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800" b="0" i="1">
                <a:solidFill>
                  <a:schemeClr val="bg1"/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715591" y="4063257"/>
            <a:ext cx="8324235" cy="2092507"/>
          </a:xfrm>
          <a:prstGeom prst="rect">
            <a:avLst/>
          </a:prstGeom>
        </p:spPr>
        <p:txBody>
          <a:bodyPr>
            <a:normAutofit/>
          </a:bodyPr>
          <a:lstStyle>
            <a:lvl1pPr marL="164592" indent="-164592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80000"/>
              <a:buFont typeface="Wingdings" charset="2"/>
              <a:buChar char="§"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820263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bhead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Stock_000057345388_Larg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3"/>
          <a:stretch/>
        </p:blipFill>
        <p:spPr>
          <a:xfrm>
            <a:off x="-1" y="0"/>
            <a:ext cx="12190413" cy="402247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87" y="-4150"/>
            <a:ext cx="12190412" cy="4022476"/>
          </a:xfrm>
          <a:prstGeom prst="rect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ISACA_pattern3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5"/>
            <a:ext cx="12232698" cy="6880893"/>
          </a:xfrm>
          <a:prstGeom prst="rect">
            <a:avLst/>
          </a:prstGeom>
        </p:spPr>
      </p:pic>
      <p:pic>
        <p:nvPicPr>
          <p:cNvPr id="11" name="Picture 10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745476" y="3347923"/>
            <a:ext cx="10145733" cy="8356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800" b="0" i="1">
                <a:solidFill>
                  <a:schemeClr val="bg1"/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18314" y="4324030"/>
            <a:ext cx="0" cy="18995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2880551" y="4234384"/>
            <a:ext cx="6069626" cy="2051262"/>
          </a:xfrm>
          <a:prstGeom prst="rect">
            <a:avLst/>
          </a:prstGeom>
        </p:spPr>
        <p:txBody>
          <a:bodyPr>
            <a:normAutofit/>
          </a:bodyPr>
          <a:lstStyle>
            <a:lvl1pPr marL="164592" indent="-164592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80000"/>
              <a:buFont typeface="Wingdings" charset="2"/>
              <a:buChar char="§"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 Master text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2733" y="4324030"/>
            <a:ext cx="2100142" cy="13386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FontTx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Bold"/>
                <a:cs typeface="HelveticaNeueLT Std Bold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7991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xelator-01.png"/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7" name="Picture 6" descr="ISACA_pattern3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32698" cy="6880893"/>
          </a:xfrm>
          <a:prstGeom prst="rect">
            <a:avLst/>
          </a:prstGeom>
        </p:spPr>
      </p:pic>
      <p:pic>
        <p:nvPicPr>
          <p:cNvPr id="8" name="Picture 7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971550" y="776288"/>
            <a:ext cx="10309225" cy="52451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 i="0">
                <a:latin typeface="HelveticaNeueLT Std Lt"/>
                <a:cs typeface="HelveticaNeueLT Std L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15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mage7left.png"/>
          <p:cNvPicPr>
            <a:picLocks noChangeAspect="1"/>
          </p:cNvPicPr>
          <p:nvPr userDrawn="1"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4051738" cy="6858000"/>
          </a:xfrm>
          <a:prstGeom prst="rect">
            <a:avLst/>
          </a:prstGeom>
        </p:spPr>
      </p:pic>
      <p:pic>
        <p:nvPicPr>
          <p:cNvPr id="19" name="Picture 18" descr="image44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8096" cy="6861429"/>
          </a:xfrm>
          <a:prstGeom prst="rect">
            <a:avLst/>
          </a:prstGeom>
        </p:spPr>
      </p:pic>
      <p:pic>
        <p:nvPicPr>
          <p:cNvPr id="9" name="Picture 8" descr="Isaca white.png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47639" y="565642"/>
            <a:ext cx="7576142" cy="1420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800" b="0" i="1">
                <a:solidFill>
                  <a:srgbClr val="900035"/>
                </a:solidFill>
                <a:latin typeface="HelveticaNeueLT Std Lt"/>
                <a:cs typeface="HelveticaNeueLT Std Lt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483338" y="2286001"/>
            <a:ext cx="7540443" cy="3391646"/>
          </a:xfrm>
          <a:prstGeom prst="rect">
            <a:avLst/>
          </a:prstGeom>
        </p:spPr>
        <p:txBody>
          <a:bodyPr>
            <a:normAutofit/>
          </a:bodyPr>
          <a:lstStyle>
            <a:lvl1pPr marL="164592" indent="-164592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80000"/>
              <a:buFont typeface="Wingdings" charset="2"/>
              <a:buChar char="§"/>
              <a:defRPr sz="2000" b="0" i="0">
                <a:latin typeface="HelveticaNeueLT Std Lt"/>
                <a:cs typeface="HelveticaNeueLT Std Lt"/>
              </a:defRPr>
            </a:lvl1pPr>
            <a:lvl2pPr marL="609494" indent="0">
              <a:buFontTx/>
              <a:buNone/>
              <a:defRPr b="0" i="0">
                <a:latin typeface="HelveticaNeueLT Std Lt"/>
                <a:cs typeface="HelveticaNeueLT Std Lt"/>
              </a:defRPr>
            </a:lvl2pPr>
            <a:lvl3pPr marL="1218986" indent="0">
              <a:buFontTx/>
              <a:buNone/>
              <a:defRPr b="0" i="0">
                <a:latin typeface="HelveticaNeueLT Std Lt"/>
                <a:cs typeface="HelveticaNeueLT Std Lt"/>
              </a:defRPr>
            </a:lvl3pPr>
            <a:lvl4pPr marL="1828480" indent="0">
              <a:buFontTx/>
              <a:buNone/>
              <a:defRPr b="0" i="0">
                <a:latin typeface="HelveticaNeueLT Std Lt"/>
                <a:cs typeface="HelveticaNeueLT Std Lt"/>
              </a:defRPr>
            </a:lvl4pPr>
            <a:lvl5pPr marL="2437973" indent="0">
              <a:buFontTx/>
              <a:buNone/>
              <a:defRPr b="0" i="0">
                <a:latin typeface="HelveticaNeueLT Std Lt"/>
                <a:cs typeface="HelveticaNeueLT Std 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5224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" y="6356351"/>
            <a:ext cx="1052196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26363" y="6356351"/>
            <a:ext cx="353021" cy="365125"/>
          </a:xfrm>
          <a:prstGeom prst="rect">
            <a:avLst/>
          </a:prstGeom>
        </p:spPr>
        <p:txBody>
          <a:bodyPr/>
          <a:lstStyle/>
          <a:p>
            <a:fld id="{930F68AE-F22E-A74C-A37C-BFE3562AA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2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441" y="6356351"/>
            <a:ext cx="1052196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363" y="6356351"/>
            <a:ext cx="353021" cy="365125"/>
          </a:xfrm>
          <a:prstGeom prst="rect">
            <a:avLst/>
          </a:prstGeom>
        </p:spPr>
        <p:txBody>
          <a:bodyPr/>
          <a:lstStyle/>
          <a:p>
            <a:fld id="{930F68AE-F22E-A74C-A37C-BFE3562AA2C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383217" y="329607"/>
            <a:ext cx="150231" cy="269020"/>
            <a:chOff x="417237" y="342180"/>
            <a:chExt cx="155337" cy="278164"/>
          </a:xfrm>
        </p:grpSpPr>
        <p:sp>
          <p:nvSpPr>
            <p:cNvPr id="8" name="Parallelogram 7"/>
            <p:cNvSpPr/>
            <p:nvPr userDrawn="1"/>
          </p:nvSpPr>
          <p:spPr>
            <a:xfrm>
              <a:off x="458433" y="342180"/>
              <a:ext cx="114141" cy="278164"/>
            </a:xfrm>
            <a:prstGeom prst="parallelogram">
              <a:avLst>
                <a:gd name="adj" fmla="val 61453"/>
              </a:avLst>
            </a:prstGeom>
            <a:solidFill>
              <a:srgbClr val="93114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9" name="Parallelogram 8"/>
            <p:cNvSpPr/>
            <p:nvPr userDrawn="1"/>
          </p:nvSpPr>
          <p:spPr>
            <a:xfrm>
              <a:off x="417237" y="342180"/>
              <a:ext cx="114141" cy="278164"/>
            </a:xfrm>
            <a:prstGeom prst="parallelogram">
              <a:avLst>
                <a:gd name="adj" fmla="val 61453"/>
              </a:avLst>
            </a:prstGeom>
            <a:solidFill>
              <a:srgbClr val="93114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7558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0101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62" r:id="rId5"/>
    <p:sldLayoutId id="2147483654" r:id="rId6"/>
    <p:sldLayoutId id="2147483655" r:id="rId7"/>
    <p:sldLayoutId id="2147483674" r:id="rId8"/>
    <p:sldLayoutId id="2147483675" r:id="rId9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609493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609493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27" indent="-380933" algn="l" defTabSz="609493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33" indent="-304747" algn="l" defTabSz="609493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27" indent="-304747" algn="l" defTabSz="609493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20" indent="-304747" algn="l" defTabSz="609493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1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11" Type="http://schemas.microsoft.com/office/2007/relationships/hdphoto" Target="../media/hdphoto1.wdp"/><Relationship Id="rId12" Type="http://schemas.openxmlformats.org/officeDocument/2006/relationships/image" Target="../media/image19.png"/><Relationship Id="rId13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8.jpeg"/><Relationship Id="rId5" Type="http://schemas.openxmlformats.org/officeDocument/2006/relationships/image" Target="../media/image29.jpeg"/><Relationship Id="rId6" Type="http://schemas.openxmlformats.org/officeDocument/2006/relationships/image" Target="../media/image30.jpe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4" Type="http://schemas.openxmlformats.org/officeDocument/2006/relationships/image" Target="../media/image6.png"/><Relationship Id="rId5" Type="http://schemas.openxmlformats.org/officeDocument/2006/relationships/image" Target="../media/image34.png"/><Relationship Id="rId6" Type="http://schemas.microsoft.com/office/2007/relationships/hdphoto" Target="../media/hdphoto2.wdp"/><Relationship Id="rId7" Type="http://schemas.openxmlformats.org/officeDocument/2006/relationships/image" Target="../media/image35.png"/><Relationship Id="rId8" Type="http://schemas.microsoft.com/office/2007/relationships/hdphoto" Target="../media/hdphoto3.wdp"/><Relationship Id="rId9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ISACA: 2016 and beyond</a:t>
            </a:r>
            <a:br>
              <a:rPr lang="en-US" dirty="0" smtClean="0"/>
            </a:br>
            <a:r>
              <a:rPr lang="zh-CN" altLang="en-US" dirty="0" smtClean="0"/>
              <a:t>从</a:t>
            </a:r>
            <a:r>
              <a:rPr lang="en-US" altLang="zh-CN" dirty="0" smtClean="0"/>
              <a:t>2016</a:t>
            </a:r>
            <a:r>
              <a:rPr lang="zh-CN" altLang="en-US" dirty="0" smtClean="0"/>
              <a:t>到未来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6770" y="3752860"/>
            <a:ext cx="4876559" cy="1352540"/>
          </a:xfrm>
        </p:spPr>
        <p:txBody>
          <a:bodyPr/>
          <a:lstStyle/>
          <a:p>
            <a:r>
              <a:rPr lang="zh-CN" altLang="en-US" dirty="0" smtClean="0"/>
              <a:t>陈红梅</a:t>
            </a:r>
            <a:endParaRPr lang="en-US" dirty="0" smtClean="0"/>
          </a:p>
          <a:p>
            <a:r>
              <a:rPr lang="en-US" dirty="0" smtClean="0"/>
              <a:t>ISACA</a:t>
            </a:r>
            <a:r>
              <a:rPr lang="zh-CN" altLang="en-US" dirty="0" smtClean="0"/>
              <a:t>中国业务总监</a:t>
            </a:r>
            <a:endParaRPr lang="en-US" dirty="0" smtClean="0"/>
          </a:p>
          <a:p>
            <a:r>
              <a:rPr lang="en-US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8</a:t>
            </a:r>
            <a:r>
              <a:rPr lang="zh-CN" altLang="en-US" dirty="0" smtClean="0"/>
              <a:t>月</a:t>
            </a:r>
            <a:r>
              <a:rPr lang="en-US" altLang="zh-CN" dirty="0" smtClean="0"/>
              <a:t>5</a:t>
            </a:r>
            <a:r>
              <a:rPr lang="en-US" altLang="en-US" dirty="0" smtClean="0"/>
              <a:t>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7583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86"/>
            <a:ext cx="12190412" cy="68562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1538942"/>
            <a:ext cx="12190412" cy="5319058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47000"/>
                </a:schemeClr>
              </a:gs>
              <a:gs pos="100000">
                <a:srgbClr val="FFFFFF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quote.png"/>
          <p:cNvPicPr>
            <a:picLocks noChangeAspect="1"/>
          </p:cNvPicPr>
          <p:nvPr/>
        </p:nvPicPr>
        <p:blipFill rotWithShape="1">
          <a:blip r:embed="rId4" cstate="screen">
            <a:alphaModFix amt="5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07"/>
          <a:stretch/>
        </p:blipFill>
        <p:spPr>
          <a:xfrm>
            <a:off x="1587" y="1786"/>
            <a:ext cx="12188825" cy="6856214"/>
          </a:xfrm>
          <a:prstGeom prst="rect">
            <a:avLst/>
          </a:prstGeom>
        </p:spPr>
      </p:pic>
      <p:sp>
        <p:nvSpPr>
          <p:cNvPr id="29" name="Title 5"/>
          <p:cNvSpPr txBox="1">
            <a:spLocks/>
          </p:cNvSpPr>
          <p:nvPr/>
        </p:nvSpPr>
        <p:spPr>
          <a:xfrm>
            <a:off x="678085" y="685170"/>
            <a:ext cx="9508746" cy="853772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 sz="4800" dirty="0" smtClean="0">
                <a:solidFill>
                  <a:srgbClr val="900035"/>
                </a:solidFill>
              </a:rPr>
              <a:t>A BRIGHT OUTLOOK</a:t>
            </a:r>
            <a:r>
              <a:rPr lang="zh-CN" altLang="en-US" sz="4800" dirty="0" smtClean="0">
                <a:solidFill>
                  <a:srgbClr val="900035"/>
                </a:solidFill>
              </a:rPr>
              <a:t> 美好的未来</a:t>
            </a:r>
            <a:endParaRPr lang="en-US" sz="4800" dirty="0">
              <a:solidFill>
                <a:srgbClr val="900035"/>
              </a:solidFill>
            </a:endParaRPr>
          </a:p>
        </p:txBody>
      </p:sp>
      <p:pic>
        <p:nvPicPr>
          <p:cNvPr id="15" name="Picture 14" descr="Isaca white.pn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62632" y="6285646"/>
            <a:ext cx="764532" cy="212126"/>
          </a:xfrm>
          <a:prstGeom prst="rect">
            <a:avLst/>
          </a:prstGeom>
        </p:spPr>
      </p:pic>
      <p:sp>
        <p:nvSpPr>
          <p:cNvPr id="7" name="Title 5"/>
          <p:cNvSpPr txBox="1">
            <a:spLocks/>
          </p:cNvSpPr>
          <p:nvPr/>
        </p:nvSpPr>
        <p:spPr>
          <a:xfrm>
            <a:off x="648201" y="1728991"/>
            <a:ext cx="6852615" cy="557010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pPr defTabSz="438911">
              <a:spcBef>
                <a:spcPts val="2300"/>
              </a:spcBef>
              <a:defRPr sz="3072"/>
            </a:pPr>
            <a:r>
              <a:rPr lang="en-US" sz="2000" dirty="0" smtClean="0">
                <a:solidFill>
                  <a:schemeClr val="bg1"/>
                </a:solidFill>
              </a:rPr>
              <a:t>Through </a:t>
            </a:r>
            <a:r>
              <a:rPr lang="en-US" sz="2000" dirty="0">
                <a:solidFill>
                  <a:schemeClr val="bg1"/>
                </a:solidFill>
              </a:rPr>
              <a:t>our work, we can </a:t>
            </a:r>
            <a:r>
              <a:rPr lang="en-US" sz="2000" dirty="0" smtClean="0">
                <a:solidFill>
                  <a:schemeClr val="bg1"/>
                </a:solidFill>
              </a:rPr>
              <a:t>drive positive </a:t>
            </a:r>
            <a:r>
              <a:rPr lang="en-US" sz="2000" dirty="0">
                <a:solidFill>
                  <a:schemeClr val="bg1"/>
                </a:solidFill>
              </a:rPr>
              <a:t>change at our </a:t>
            </a:r>
            <a:r>
              <a:rPr lang="en-US" sz="2000" dirty="0" smtClean="0">
                <a:solidFill>
                  <a:schemeClr val="bg1"/>
                </a:solidFill>
              </a:rPr>
              <a:t>organizations by inspiring </a:t>
            </a:r>
            <a:r>
              <a:rPr lang="en-US" sz="2000" dirty="0">
                <a:solidFill>
                  <a:schemeClr val="bg1"/>
                </a:solidFill>
              </a:rPr>
              <a:t>innovation through technology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  <a:p>
            <a:pPr defTabSz="438911">
              <a:spcBef>
                <a:spcPts val="2300"/>
              </a:spcBef>
              <a:defRPr sz="3072"/>
            </a:pPr>
            <a:r>
              <a:rPr lang="zh-CN" altLang="en-US" sz="2000" dirty="0" smtClean="0">
                <a:solidFill>
                  <a:schemeClr val="bg1"/>
                </a:solidFill>
              </a:rPr>
              <a:t>通过技术带动创新，我们的工作将推动企业的积极改变。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4871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>
            <a:spLocks noChangeArrowheads="1"/>
          </p:cNvSpPr>
          <p:nvPr/>
        </p:nvSpPr>
        <p:spPr bwMode="auto">
          <a:xfrm>
            <a:off x="0" y="1263823"/>
            <a:ext cx="12188824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ctr" defTabSz="457177" eaLnBrk="1" fontAlgn="base" hangingPunct="1"/>
            <a:r>
              <a:rPr lang="en-US" altLang="en-US" sz="9000" i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Thank you!</a:t>
            </a:r>
            <a:r>
              <a:rPr lang="zh-CN" altLang="en-US" sz="9000" i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谢谢！</a:t>
            </a:r>
            <a:endParaRPr lang="en-US" altLang="en-US" sz="9000" i="1" dirty="0" smtClean="0">
              <a:solidFill>
                <a:srgbClr val="FFFFFF"/>
              </a:solidFill>
              <a:latin typeface="Helvetica Neue Light"/>
              <a:cs typeface="Helvetica Neue Light"/>
            </a:endParaRPr>
          </a:p>
        </p:txBody>
      </p:sp>
      <p:sp>
        <p:nvSpPr>
          <p:cNvPr id="3" name="TextBox 6"/>
          <p:cNvSpPr txBox="1">
            <a:spLocks noChangeArrowheads="1"/>
          </p:cNvSpPr>
          <p:nvPr/>
        </p:nvSpPr>
        <p:spPr bwMode="auto">
          <a:xfrm>
            <a:off x="0" y="2741151"/>
            <a:ext cx="1218882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ctr"/>
            <a:r>
              <a:rPr lang="en-US" sz="1800" dirty="0">
                <a:solidFill>
                  <a:schemeClr val="bg1"/>
                </a:solidFill>
                <a:latin typeface="Helvetica Neue Light"/>
                <a:cs typeface="Helvetica Neue Light"/>
              </a:rPr>
              <a:t>Visit </a:t>
            </a:r>
            <a:r>
              <a:rPr lang="en-US" sz="1800" i="1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www.isaca.org</a:t>
            </a:r>
            <a:r>
              <a:rPr lang="en-US" sz="18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and </a:t>
            </a:r>
            <a:r>
              <a:rPr lang="en-US" sz="1800" i="1" dirty="0">
                <a:solidFill>
                  <a:schemeClr val="bg1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1800" i="1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cybersecurity.isaca.org</a:t>
            </a:r>
            <a:r>
              <a:rPr lang="en-US" sz="1800" i="1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Helvetica Neue Light"/>
                <a:cs typeface="Helvetica Neue Light"/>
              </a:rPr>
              <a:t>to learn more</a:t>
            </a:r>
            <a:r>
              <a:rPr lang="en-US" sz="18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.</a:t>
            </a:r>
          </a:p>
          <a:p>
            <a:pPr algn="ctr"/>
            <a:endParaRPr lang="en-US" altLang="zh-CN" sz="1800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algn="ctr"/>
            <a:r>
              <a:rPr lang="zh-CN" altLang="en-US" sz="18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陈红梅 </a:t>
            </a:r>
            <a:endParaRPr lang="en-US" altLang="zh-CN" sz="1800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algn="ctr"/>
            <a:r>
              <a:rPr lang="en-US" altLang="zh-CN" sz="1800" dirty="0" err="1" smtClean="0">
                <a:solidFill>
                  <a:schemeClr val="bg1"/>
                </a:solidFill>
                <a:latin typeface="Helvetica Neue Light"/>
                <a:cs typeface="Helvetica Neue Light"/>
              </a:rPr>
              <a:t>mchen@isaca.org</a:t>
            </a:r>
            <a:r>
              <a:rPr lang="en-US" sz="18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endParaRPr lang="en-US" sz="18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382312" y="4861783"/>
            <a:ext cx="3083700" cy="1275712"/>
            <a:chOff x="2105625" y="1690314"/>
            <a:chExt cx="7469964" cy="309028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26193" y="1690314"/>
              <a:ext cx="7148598" cy="1988432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2105625" y="3978449"/>
              <a:ext cx="7469964" cy="802154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58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568186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saca_logos-07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9968" y="781724"/>
            <a:ext cx="5405653" cy="5353227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 descr="isaca_logos-07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3104" y="432166"/>
            <a:ext cx="1348098" cy="1335024"/>
          </a:xfrm>
          <a:prstGeom prst="rect">
            <a:avLst/>
          </a:prstGeom>
        </p:spPr>
      </p:pic>
      <p:pic>
        <p:nvPicPr>
          <p:cNvPr id="6" name="Picture 5" descr="isaca_logos-03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8963" y="3563755"/>
            <a:ext cx="1922508" cy="767888"/>
          </a:xfrm>
          <a:prstGeom prst="rect">
            <a:avLst/>
          </a:prstGeom>
        </p:spPr>
      </p:pic>
      <p:pic>
        <p:nvPicPr>
          <p:cNvPr id="7" name="Picture 6" descr="isaca_logos-04.png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1623" y="2426963"/>
            <a:ext cx="1742157" cy="769747"/>
          </a:xfrm>
          <a:prstGeom prst="rect">
            <a:avLst/>
          </a:prstGeom>
        </p:spPr>
      </p:pic>
      <p:pic>
        <p:nvPicPr>
          <p:cNvPr id="8" name="Picture 7" descr="isaca_logos-01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1623" y="3565614"/>
            <a:ext cx="1636177" cy="767888"/>
          </a:xfrm>
          <a:prstGeom prst="rect">
            <a:avLst/>
          </a:prstGeom>
        </p:spPr>
      </p:pic>
      <p:pic>
        <p:nvPicPr>
          <p:cNvPr id="9" name="Picture 8" descr="isaca_logos-05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17735" y="3169305"/>
            <a:ext cx="1656143" cy="524117"/>
          </a:xfrm>
          <a:prstGeom prst="rect">
            <a:avLst/>
          </a:prstGeom>
        </p:spPr>
      </p:pic>
      <p:pic>
        <p:nvPicPr>
          <p:cNvPr id="11" name="Picture 10" descr="isaca_logos-06.png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8010" y="3116452"/>
            <a:ext cx="1104363" cy="629824"/>
          </a:xfrm>
          <a:prstGeom prst="rect">
            <a:avLst/>
          </a:prstGeom>
        </p:spPr>
      </p:pic>
      <p:pic>
        <p:nvPicPr>
          <p:cNvPr id="12" name="Picture 11" descr="ISACA_tagline.png"/>
          <p:cNvPicPr>
            <a:picLocks noChangeAspect="1"/>
          </p:cNvPicPr>
          <p:nvPr/>
        </p:nvPicPr>
        <p:blipFill>
          <a:blip r:embed="rId10" cstate="screen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667" y="5839295"/>
            <a:ext cx="10584218" cy="569414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875255" y="2014481"/>
            <a:ext cx="10438315" cy="0"/>
          </a:xfrm>
          <a:prstGeom prst="line">
            <a:avLst/>
          </a:prstGeom>
          <a:ln w="9525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75255" y="4748146"/>
            <a:ext cx="10438315" cy="0"/>
          </a:xfrm>
          <a:prstGeom prst="line">
            <a:avLst/>
          </a:prstGeom>
          <a:ln w="9525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isaca_logos-02.png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8963" y="2426963"/>
            <a:ext cx="1941630" cy="768096"/>
          </a:xfrm>
          <a:prstGeom prst="rect">
            <a:avLst/>
          </a:prstGeom>
        </p:spPr>
      </p:pic>
      <p:pic>
        <p:nvPicPr>
          <p:cNvPr id="16" name="Picture 15" descr="Isaca.png"/>
          <p:cNvPicPr>
            <a:picLocks noChangeAspect="1"/>
          </p:cNvPicPr>
          <p:nvPr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4300367" y="4956461"/>
            <a:ext cx="2757956" cy="76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5366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accel="50000" decel="5000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3.9862E-6 1.15714E-8 L -0.00066 -0.343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71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5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2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8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93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98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_sli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7" name="Picture 16" descr="Isaca white.pn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36173" y="2329228"/>
            <a:ext cx="3586222" cy="123705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56566" y="3899202"/>
            <a:ext cx="718985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i="1" cap="all" dirty="0" smtClean="0">
                <a:solidFill>
                  <a:prstClr val="white"/>
                </a:solidFill>
                <a:latin typeface="Helvetica Neue Light"/>
                <a:ea typeface="+mj-ea"/>
                <a:cs typeface="Helvetica Neue Light"/>
              </a:rPr>
              <a:t>Our Purpose</a:t>
            </a:r>
          </a:p>
          <a:p>
            <a:pPr algn="ctr"/>
            <a:r>
              <a:rPr lang="zh-CN" altLang="en-US" sz="5400" i="1" cap="all" dirty="0" smtClean="0">
                <a:solidFill>
                  <a:prstClr val="white"/>
                </a:solidFill>
                <a:latin typeface="Helvetica Neue Light"/>
                <a:ea typeface="+mj-ea"/>
                <a:cs typeface="Helvetica Neue Light"/>
              </a:rPr>
              <a:t>我们的目标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54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_sli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67163"/>
          </a:xfrm>
          <a:prstGeom prst="rect">
            <a:avLst/>
          </a:prstGeom>
        </p:spPr>
      </p:pic>
      <p:pic>
        <p:nvPicPr>
          <p:cNvPr id="7" name="Picture 6" descr="blurkey-01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587"/>
            <a:ext cx="12188825" cy="6858000"/>
          </a:xfrm>
          <a:prstGeom prst="rect">
            <a:avLst/>
          </a:prstGeom>
        </p:spPr>
      </p:pic>
      <p:pic>
        <p:nvPicPr>
          <p:cNvPr id="14" name="Picture 13" descr="blurkey-02.png"/>
          <p:cNvPicPr>
            <a:picLocks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13665" y="827418"/>
            <a:ext cx="3131413" cy="342390"/>
          </a:xfrm>
          <a:prstGeom prst="rect">
            <a:avLst/>
          </a:prstGeom>
        </p:spPr>
      </p:pic>
      <p:pic>
        <p:nvPicPr>
          <p:cNvPr id="15" name="Picture 14" descr="blurkey-03.png"/>
          <p:cNvPicPr>
            <a:picLocks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21803" y="1838270"/>
            <a:ext cx="2005360" cy="284096"/>
          </a:xfrm>
          <a:prstGeom prst="rect">
            <a:avLst/>
          </a:prstGeom>
        </p:spPr>
      </p:pic>
      <p:pic>
        <p:nvPicPr>
          <p:cNvPr id="17" name="Picture 16" descr="blurkey-04.png"/>
          <p:cNvPicPr>
            <a:picLocks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35201" y="2473308"/>
            <a:ext cx="3141730" cy="267385"/>
          </a:xfrm>
          <a:prstGeom prst="rect">
            <a:avLst/>
          </a:prstGeom>
        </p:spPr>
      </p:pic>
      <p:pic>
        <p:nvPicPr>
          <p:cNvPr id="34" name="Picture 33" descr="blurkey-05.png"/>
          <p:cNvPicPr>
            <a:picLocks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9452" y="3425867"/>
            <a:ext cx="3626358" cy="250674"/>
          </a:xfrm>
          <a:prstGeom prst="rect">
            <a:avLst/>
          </a:prstGeom>
        </p:spPr>
      </p:pic>
      <p:pic>
        <p:nvPicPr>
          <p:cNvPr id="43" name="Picture 42" descr="blurkey-06.png"/>
          <p:cNvPicPr>
            <a:picLocks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00439" y="4094328"/>
            <a:ext cx="3091595" cy="26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848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text_slid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2311" y="1"/>
            <a:ext cx="5389899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327364" y="1"/>
            <a:ext cx="2694948" cy="2263140"/>
          </a:xfrm>
          <a:prstGeom prst="rect">
            <a:avLst/>
          </a:prstGeom>
          <a:solidFill>
            <a:schemeClr val="tx1">
              <a:alpha val="4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" y="2263141"/>
            <a:ext cx="4022312" cy="3032608"/>
          </a:xfrm>
          <a:prstGeom prst="rect">
            <a:avLst/>
          </a:prstGeom>
          <a:solidFill>
            <a:schemeClr val="tx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412210" y="4526281"/>
            <a:ext cx="2776615" cy="2331720"/>
          </a:xfrm>
          <a:prstGeom prst="rect">
            <a:avLst/>
          </a:prstGeom>
          <a:solidFill>
            <a:schemeClr val="tx1">
              <a:alpha val="4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/>
          <p:cNvSpPr txBox="1">
            <a:spLocks/>
          </p:cNvSpPr>
          <p:nvPr/>
        </p:nvSpPr>
        <p:spPr>
          <a:xfrm>
            <a:off x="407236" y="3033212"/>
            <a:ext cx="3207842" cy="1492467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pPr marL="112713" indent="-112713" algn="ctr"/>
            <a:r>
              <a:rPr lang="en-US" sz="2000" dirty="0">
                <a:solidFill>
                  <a:schemeClr val="bg1"/>
                </a:solidFill>
              </a:rPr>
              <a:t>“ISACA gives </a:t>
            </a:r>
            <a:r>
              <a:rPr lang="en-US" sz="2000" dirty="0" smtClean="0">
                <a:solidFill>
                  <a:schemeClr val="bg1"/>
                </a:solidFill>
              </a:rPr>
              <a:t>credibility </a:t>
            </a:r>
            <a:r>
              <a:rPr lang="en-US" sz="2000" dirty="0">
                <a:solidFill>
                  <a:schemeClr val="bg1"/>
                </a:solidFill>
              </a:rPr>
              <a:t>to our profession - through certifications, knowledge and tools</a:t>
            </a:r>
            <a:r>
              <a:rPr lang="en-US" sz="2000" dirty="0" smtClean="0">
                <a:solidFill>
                  <a:schemeClr val="bg1"/>
                </a:solidFill>
              </a:rPr>
              <a:t>.”</a:t>
            </a:r>
          </a:p>
          <a:p>
            <a:pPr marL="112713" indent="-112713" algn="ctr"/>
            <a:r>
              <a:rPr lang="zh-CN" altLang="en-US" sz="2000" dirty="0" smtClean="0">
                <a:solidFill>
                  <a:schemeClr val="bg1"/>
                </a:solidFill>
              </a:rPr>
              <a:t>“</a:t>
            </a:r>
            <a:r>
              <a:rPr lang="en-US" altLang="zh-CN" sz="2000" dirty="0" smtClean="0">
                <a:solidFill>
                  <a:schemeClr val="bg1"/>
                </a:solidFill>
              </a:rPr>
              <a:t>ISACA</a:t>
            </a:r>
            <a:r>
              <a:rPr lang="zh-CN" altLang="en-US" sz="2000" dirty="0" smtClean="0">
                <a:solidFill>
                  <a:schemeClr val="bg1"/>
                </a:solidFill>
              </a:rPr>
              <a:t>为我们的职业带来信誉</a:t>
            </a:r>
            <a:r>
              <a:rPr lang="en-US" altLang="zh-CN" sz="2000" dirty="0" smtClean="0">
                <a:solidFill>
                  <a:schemeClr val="bg1"/>
                </a:solidFill>
              </a:rPr>
              <a:t>—</a:t>
            </a:r>
            <a:r>
              <a:rPr lang="zh-CN" altLang="en-US" sz="2000" dirty="0" smtClean="0">
                <a:solidFill>
                  <a:schemeClr val="bg1"/>
                </a:solidFill>
              </a:rPr>
              <a:t>通过认证、知识和工具。”</a:t>
            </a:r>
            <a:endParaRPr lang="en-US" sz="2000" dirty="0" smtClean="0">
              <a:solidFill>
                <a:srgbClr val="BFBFBF"/>
              </a:solidFill>
            </a:endParaRPr>
          </a:p>
        </p:txBody>
      </p:sp>
      <p:sp>
        <p:nvSpPr>
          <p:cNvPr id="11" name="Title 5"/>
          <p:cNvSpPr txBox="1">
            <a:spLocks/>
          </p:cNvSpPr>
          <p:nvPr/>
        </p:nvSpPr>
        <p:spPr>
          <a:xfrm>
            <a:off x="1419801" y="430347"/>
            <a:ext cx="2437410" cy="1492467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pPr marL="112713" indent="-112713" algn="ctr"/>
            <a:r>
              <a:rPr lang="en-US" sz="2000" dirty="0">
                <a:solidFill>
                  <a:schemeClr val="bg1"/>
                </a:solidFill>
              </a:rPr>
              <a:t>“ISACA is on the edge - very exciting to be a part of that.</a:t>
            </a:r>
            <a:r>
              <a:rPr lang="en-US" sz="2000" dirty="0" smtClean="0">
                <a:solidFill>
                  <a:schemeClr val="bg1"/>
                </a:solidFill>
              </a:rPr>
              <a:t>”</a:t>
            </a:r>
          </a:p>
          <a:p>
            <a:pPr marL="112713" indent="-112713" algn="ctr"/>
            <a:r>
              <a:rPr lang="zh-CN" altLang="en-US" sz="2000" dirty="0" smtClean="0">
                <a:solidFill>
                  <a:schemeClr val="bg1"/>
                </a:solidFill>
              </a:rPr>
              <a:t>“</a:t>
            </a:r>
            <a:r>
              <a:rPr lang="en-US" altLang="zh-CN" sz="2000" dirty="0" smtClean="0">
                <a:solidFill>
                  <a:schemeClr val="bg1"/>
                </a:solidFill>
              </a:rPr>
              <a:t>ISACA</a:t>
            </a:r>
            <a:r>
              <a:rPr lang="zh-CN" altLang="en-US" sz="2000" dirty="0" smtClean="0">
                <a:solidFill>
                  <a:schemeClr val="bg1"/>
                </a:solidFill>
              </a:rPr>
              <a:t>正处在技术的前沿</a:t>
            </a:r>
            <a:r>
              <a:rPr lang="en-US" altLang="zh-CN" sz="2000" dirty="0" smtClean="0">
                <a:solidFill>
                  <a:schemeClr val="bg1"/>
                </a:solidFill>
              </a:rPr>
              <a:t>—</a:t>
            </a:r>
            <a:r>
              <a:rPr lang="zh-CN" altLang="en-US" sz="2000" dirty="0" smtClean="0">
                <a:solidFill>
                  <a:schemeClr val="bg1"/>
                </a:solidFill>
              </a:rPr>
              <a:t>我很高兴能够身处其中。”</a:t>
            </a:r>
            <a:endParaRPr lang="en-US" sz="2000" dirty="0">
              <a:solidFill>
                <a:srgbClr val="BFBFBF"/>
              </a:solidFill>
            </a:endParaRPr>
          </a:p>
        </p:txBody>
      </p:sp>
      <p:sp>
        <p:nvSpPr>
          <p:cNvPr id="12" name="Title 5"/>
          <p:cNvSpPr txBox="1">
            <a:spLocks/>
          </p:cNvSpPr>
          <p:nvPr/>
        </p:nvSpPr>
        <p:spPr>
          <a:xfrm>
            <a:off x="4978763" y="2672575"/>
            <a:ext cx="3456790" cy="1492467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pPr marL="112713" indent="-112713" algn="ctr"/>
            <a:r>
              <a:rPr lang="en-US" sz="2400" dirty="0">
                <a:solidFill>
                  <a:schemeClr val="bg1"/>
                </a:solidFill>
              </a:rPr>
              <a:t>“We must help others </a:t>
            </a:r>
            <a:r>
              <a:rPr lang="en-US" sz="2400" dirty="0" smtClean="0">
                <a:solidFill>
                  <a:schemeClr val="bg1"/>
                </a:solidFill>
              </a:rPr>
              <a:t>realize </a:t>
            </a:r>
            <a:r>
              <a:rPr lang="en-US" sz="2400" dirty="0">
                <a:solidFill>
                  <a:schemeClr val="bg1"/>
                </a:solidFill>
              </a:rPr>
              <a:t>the potential of technology. </a:t>
            </a:r>
            <a:r>
              <a:rPr lang="en-US" sz="2400" dirty="0" smtClean="0">
                <a:solidFill>
                  <a:schemeClr val="bg1"/>
                </a:solidFill>
              </a:rPr>
              <a:t>If </a:t>
            </a:r>
            <a:r>
              <a:rPr lang="en-US" sz="2400" dirty="0">
                <a:solidFill>
                  <a:schemeClr val="bg1"/>
                </a:solidFill>
              </a:rPr>
              <a:t>we only stay in risk and security - we miss the potential.</a:t>
            </a:r>
            <a:r>
              <a:rPr lang="en-US" sz="2400" dirty="0" smtClean="0">
                <a:solidFill>
                  <a:schemeClr val="bg1"/>
                </a:solidFill>
              </a:rPr>
              <a:t>”</a:t>
            </a:r>
          </a:p>
          <a:p>
            <a:pPr marL="112713" indent="-112713" algn="ctr"/>
            <a:r>
              <a:rPr lang="zh-CN" altLang="en-US" sz="2400" dirty="0" smtClean="0">
                <a:solidFill>
                  <a:schemeClr val="bg1"/>
                </a:solidFill>
              </a:rPr>
              <a:t>“我们要帮助他人实现技术的潜力。如果我们只是停留在传统的风险和安全领域，我们将与潜力擦肩而过。”</a:t>
            </a:r>
            <a:endParaRPr lang="en-US" sz="1050" dirty="0">
              <a:solidFill>
                <a:srgbClr val="BFBFBF"/>
              </a:solidFill>
            </a:endParaRPr>
          </a:p>
        </p:txBody>
      </p:sp>
      <p:sp>
        <p:nvSpPr>
          <p:cNvPr id="13" name="Title 5"/>
          <p:cNvSpPr txBox="1">
            <a:spLocks/>
          </p:cNvSpPr>
          <p:nvPr/>
        </p:nvSpPr>
        <p:spPr>
          <a:xfrm>
            <a:off x="9663541" y="4818908"/>
            <a:ext cx="2273952" cy="1492467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pPr marL="112713" indent="-112713" algn="ctr"/>
            <a:r>
              <a:rPr lang="en-US" sz="2000" dirty="0">
                <a:solidFill>
                  <a:schemeClr val="bg1"/>
                </a:solidFill>
              </a:rPr>
              <a:t>“Think about evolving from protection to possibilities.</a:t>
            </a:r>
            <a:r>
              <a:rPr lang="en-US" sz="2000" dirty="0" smtClean="0">
                <a:solidFill>
                  <a:schemeClr val="bg1"/>
                </a:solidFill>
              </a:rPr>
              <a:t>”</a:t>
            </a:r>
          </a:p>
          <a:p>
            <a:pPr marL="112713" indent="-112713" algn="ctr"/>
            <a:r>
              <a:rPr lang="zh-CN" altLang="en-US" sz="2000" dirty="0" smtClean="0">
                <a:solidFill>
                  <a:schemeClr val="bg1"/>
                </a:solidFill>
              </a:rPr>
              <a:t>“想象一下我们正从信息保护向更大的可能性演变。”</a:t>
            </a:r>
            <a:endParaRPr lang="en-US" sz="2000" dirty="0">
              <a:solidFill>
                <a:srgbClr val="BFBFBF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12209" y="-3"/>
            <a:ext cx="2776615" cy="452628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5295748"/>
            <a:ext cx="4022314" cy="156225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327364" cy="226314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0" y="0"/>
            <a:ext cx="12167900" cy="685800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0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 animBg="1"/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-1" y="1786"/>
            <a:ext cx="12188826" cy="6856215"/>
            <a:chOff x="0" y="1786"/>
            <a:chExt cx="12188826" cy="6856215"/>
          </a:xfrm>
        </p:grpSpPr>
        <p:pic>
          <p:nvPicPr>
            <p:cNvPr id="2" name="Picture 1" descr="quote.png"/>
            <p:cNvPicPr>
              <a:picLocks noChangeAspect="1"/>
            </p:cNvPicPr>
            <p:nvPr/>
          </p:nvPicPr>
          <p:blipFill rotWithShape="1">
            <a:blip r:embed="rId3" cstate="screen">
              <a:alphaModFix amt="1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45282" y="1787"/>
              <a:ext cx="11143544" cy="6856214"/>
            </a:xfrm>
            <a:prstGeom prst="rect">
              <a:avLst/>
            </a:prstGeom>
          </p:spPr>
        </p:pic>
        <p:sp>
          <p:nvSpPr>
            <p:cNvPr id="3" name="Right Triangle 2"/>
            <p:cNvSpPr/>
            <p:nvPr/>
          </p:nvSpPr>
          <p:spPr>
            <a:xfrm rot="5400000">
              <a:off x="-12003" y="13789"/>
              <a:ext cx="5778313" cy="575430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3" name="Picture 32" descr="Isaca.pn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0165"/>
          <a:stretch/>
        </p:blipFill>
        <p:spPr>
          <a:xfrm>
            <a:off x="2722233" y="1076807"/>
            <a:ext cx="5590735" cy="1549261"/>
          </a:xfrm>
          <a:prstGeom prst="rect">
            <a:avLst/>
          </a:prstGeom>
        </p:spPr>
      </p:pic>
      <p:sp>
        <p:nvSpPr>
          <p:cNvPr id="38" name="Parallelogram 37"/>
          <p:cNvSpPr/>
          <p:nvPr/>
        </p:nvSpPr>
        <p:spPr>
          <a:xfrm>
            <a:off x="1335784" y="3218128"/>
            <a:ext cx="465029" cy="1242401"/>
          </a:xfrm>
          <a:prstGeom prst="parallelogram">
            <a:avLst>
              <a:gd name="adj" fmla="val 54961"/>
            </a:avLst>
          </a:prstGeom>
          <a:solidFill>
            <a:srgbClr val="93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1645275" y="3115504"/>
            <a:ext cx="4109032" cy="1470483"/>
            <a:chOff x="1645275" y="3115504"/>
            <a:chExt cx="4109032" cy="1470483"/>
          </a:xfrm>
        </p:grpSpPr>
        <p:sp>
          <p:nvSpPr>
            <p:cNvPr id="6" name="Text Placeholder 2"/>
            <p:cNvSpPr txBox="1">
              <a:spLocks/>
            </p:cNvSpPr>
            <p:nvPr/>
          </p:nvSpPr>
          <p:spPr>
            <a:xfrm>
              <a:off x="1645275" y="3811099"/>
              <a:ext cx="3891926" cy="774888"/>
            </a:xfrm>
            <a:prstGeom prst="rect">
              <a:avLst/>
            </a:prstGeom>
          </p:spPr>
          <p:txBody>
            <a:bodyPr/>
            <a:lstStyle>
              <a:lvl1pPr marL="0" indent="0" algn="l" defTabSz="457200" rtl="0" eaLnBrk="1" latinLnBrk="0" hangingPunct="1">
                <a:spcBef>
                  <a:spcPts val="2400"/>
                </a:spcBef>
                <a:buFont typeface="Arial"/>
                <a:buNone/>
                <a:defRPr sz="1800" b="0" i="1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1pPr>
              <a:lvl2pPr marL="0" indent="0" algn="l" defTabSz="457200" rtl="0" eaLnBrk="1" latinLnBrk="0" hangingPunct="1">
                <a:spcBef>
                  <a:spcPts val="900"/>
                </a:spcBef>
                <a:buFont typeface="Arial"/>
                <a:buNone/>
                <a:defRPr sz="1400" b="0" i="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2pPr>
              <a:lvl3pPr marL="169863" indent="-169863" algn="l" defTabSz="457200" rtl="0" eaLnBrk="1" latinLnBrk="0" hangingPunct="1">
                <a:spcBef>
                  <a:spcPts val="300"/>
                </a:spcBef>
                <a:buFont typeface="Lucida Grande"/>
                <a:buChar char="—"/>
                <a:defRPr sz="1100" b="0" i="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3pPr>
              <a:lvl4pPr marL="284163" indent="-1143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96875" indent="-112713" algn="l" defTabSz="457200" rtl="0" eaLnBrk="1" latinLnBrk="0" hangingPunct="1">
                <a:spcBef>
                  <a:spcPct val="20000"/>
                </a:spcBef>
                <a:buFont typeface="Wingdings" charset="2"/>
                <a:buChar char="§"/>
                <a:defRPr sz="80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</a:pPr>
              <a:r>
                <a:rPr lang="en-US" sz="2400" dirty="0" smtClean="0"/>
                <a:t>Help you realize the positive potential of technology</a:t>
              </a:r>
              <a:r>
                <a:rPr lang="zh-CN" altLang="en-US" sz="2400" dirty="0" smtClean="0"/>
                <a:t>   帮助你实现技术带来的积极潜力</a:t>
              </a:r>
              <a:endParaRPr lang="en-US" sz="2400" dirty="0" smtClean="0"/>
            </a:p>
            <a:p>
              <a:endParaRPr lang="en-US" sz="2400" dirty="0"/>
            </a:p>
          </p:txBody>
        </p:sp>
        <p:sp>
          <p:nvSpPr>
            <p:cNvPr id="39" name="Text Placeholder 2"/>
            <p:cNvSpPr txBox="1">
              <a:spLocks/>
            </p:cNvSpPr>
            <p:nvPr/>
          </p:nvSpPr>
          <p:spPr>
            <a:xfrm>
              <a:off x="1825085" y="3115504"/>
              <a:ext cx="3929222" cy="689274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Autofit/>
            </a:bodyPr>
            <a:lstStyle>
              <a:lvl1pPr marL="0" indent="0" algn="l" defTabSz="457200" rtl="0" eaLnBrk="1" latinLnBrk="0" hangingPunct="1">
                <a:lnSpc>
                  <a:spcPct val="100000"/>
                </a:lnSpc>
                <a:spcBef>
                  <a:spcPts val="2400"/>
                </a:spcBef>
                <a:buFont typeface="Arial"/>
                <a:buNone/>
                <a:defRPr sz="1800" b="0" i="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1pPr>
              <a:lvl2pPr marL="0" indent="0" algn="l" defTabSz="4572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/>
                <a:buNone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2pPr>
              <a:lvl3pPr marL="111125" indent="-111125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buFont typeface="Wingdings" charset="2"/>
                <a:buChar char="§"/>
                <a:tabLst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3pPr>
              <a:lvl4pPr marL="1371600" indent="0" algn="l" defTabSz="457200" rtl="0" eaLnBrk="1" latinLnBrk="0" hangingPunct="1">
                <a:lnSpc>
                  <a:spcPct val="100000"/>
                </a:lnSpc>
                <a:spcBef>
                  <a:spcPct val="20000"/>
                </a:spcBef>
                <a:buFont typeface="Arial"/>
                <a:buNone/>
                <a:defRPr sz="2000" b="0" i="0" kern="1200">
                  <a:solidFill>
                    <a:schemeClr val="tx1"/>
                  </a:solidFill>
                  <a:latin typeface="Amsi Pro SemiBold"/>
                  <a:ea typeface="+mn-ea"/>
                  <a:cs typeface="Amsi Pro SemiBold"/>
                </a:defRPr>
              </a:lvl4pPr>
              <a:lvl5pPr marL="1828800" indent="0" algn="l" defTabSz="457200" rtl="0" eaLnBrk="1" latinLnBrk="0" hangingPunct="1">
                <a:lnSpc>
                  <a:spcPct val="100000"/>
                </a:lnSpc>
                <a:spcBef>
                  <a:spcPct val="20000"/>
                </a:spcBef>
                <a:buFont typeface="Arial"/>
                <a:buNone/>
                <a:defRPr sz="2000" b="0" i="0" kern="1200">
                  <a:solidFill>
                    <a:schemeClr val="tx1"/>
                  </a:solidFill>
                  <a:latin typeface="Amsi Pro SemiBold"/>
                  <a:ea typeface="+mn-ea"/>
                  <a:cs typeface="Amsi Pro SemiBold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i="1" dirty="0" smtClean="0">
                  <a:latin typeface="Helvetica Neue Light"/>
                  <a:cs typeface="Helvetica Neue Light"/>
                </a:rPr>
                <a:t>Purpose</a:t>
              </a:r>
              <a:r>
                <a:rPr lang="zh-CN" altLang="en-US" sz="4400" i="1" dirty="0" smtClean="0">
                  <a:latin typeface="Helvetica Neue Light"/>
                  <a:cs typeface="Helvetica Neue Light"/>
                </a:rPr>
                <a:t>目标</a:t>
              </a:r>
              <a:r>
                <a:rPr lang="en-US" sz="4400" i="1" dirty="0" smtClean="0">
                  <a:latin typeface="Helvetica Neue Light"/>
                  <a:cs typeface="Helvetica Neue Light"/>
                </a:rPr>
                <a:t>  </a:t>
              </a:r>
            </a:p>
          </p:txBody>
        </p:sp>
      </p:grpSp>
      <p:sp>
        <p:nvSpPr>
          <p:cNvPr id="42" name="Parallelogram 41"/>
          <p:cNvSpPr/>
          <p:nvPr/>
        </p:nvSpPr>
        <p:spPr>
          <a:xfrm>
            <a:off x="6380403" y="3226255"/>
            <a:ext cx="465029" cy="1242401"/>
          </a:xfrm>
          <a:prstGeom prst="parallelogram">
            <a:avLst>
              <a:gd name="adj" fmla="val 54961"/>
            </a:avLst>
          </a:prstGeom>
          <a:solidFill>
            <a:srgbClr val="93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6689893" y="3123631"/>
            <a:ext cx="4555078" cy="1470483"/>
            <a:chOff x="6766867" y="3123631"/>
            <a:chExt cx="4555078" cy="1470483"/>
          </a:xfrm>
        </p:grpSpPr>
        <p:sp>
          <p:nvSpPr>
            <p:cNvPr id="41" name="Text Placeholder 2"/>
            <p:cNvSpPr txBox="1">
              <a:spLocks/>
            </p:cNvSpPr>
            <p:nvPr/>
          </p:nvSpPr>
          <p:spPr>
            <a:xfrm>
              <a:off x="6766867" y="3819226"/>
              <a:ext cx="4555078" cy="774888"/>
            </a:xfrm>
            <a:prstGeom prst="rect">
              <a:avLst/>
            </a:prstGeom>
          </p:spPr>
          <p:txBody>
            <a:bodyPr/>
            <a:lstStyle>
              <a:lvl1pPr marL="0" indent="0" algn="l" defTabSz="457200" rtl="0" eaLnBrk="1" latinLnBrk="0" hangingPunct="1">
                <a:spcBef>
                  <a:spcPts val="2400"/>
                </a:spcBef>
                <a:buFont typeface="Arial"/>
                <a:buNone/>
                <a:defRPr sz="1800" b="0" i="1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1pPr>
              <a:lvl2pPr marL="0" indent="0" algn="l" defTabSz="457200" rtl="0" eaLnBrk="1" latinLnBrk="0" hangingPunct="1">
                <a:spcBef>
                  <a:spcPts val="900"/>
                </a:spcBef>
                <a:buFont typeface="Arial"/>
                <a:buNone/>
                <a:defRPr sz="1400" b="0" i="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2pPr>
              <a:lvl3pPr marL="169863" indent="-169863" algn="l" defTabSz="457200" rtl="0" eaLnBrk="1" latinLnBrk="0" hangingPunct="1">
                <a:spcBef>
                  <a:spcPts val="300"/>
                </a:spcBef>
                <a:buFont typeface="Lucida Grande"/>
                <a:buChar char="—"/>
                <a:defRPr sz="1100" b="0" i="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3pPr>
              <a:lvl4pPr marL="284163" indent="-1143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96875" indent="-112713" algn="l" defTabSz="457200" rtl="0" eaLnBrk="1" latinLnBrk="0" hangingPunct="1">
                <a:spcBef>
                  <a:spcPct val="20000"/>
                </a:spcBef>
                <a:buFont typeface="Wingdings" charset="2"/>
                <a:buChar char="§"/>
                <a:defRPr sz="800" kern="1200">
                  <a:solidFill>
                    <a:schemeClr val="tx1"/>
                  </a:solidFill>
                  <a:latin typeface="Helvetica Neue Light"/>
                  <a:ea typeface="+mn-ea"/>
                  <a:cs typeface="Helvetica Neue Light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</a:pPr>
              <a:r>
                <a:rPr lang="en-US" sz="2400" dirty="0" smtClean="0"/>
                <a:t>Inspire confidence that enables innovation through technology.</a:t>
              </a:r>
              <a:r>
                <a:rPr lang="zh-CN" altLang="en-US" sz="2400" dirty="0" smtClean="0"/>
                <a:t> 树立信心，技术带来创新</a:t>
              </a:r>
              <a:r>
                <a:rPr lang="en-US" sz="2400" dirty="0" smtClean="0"/>
                <a:t> </a:t>
              </a:r>
            </a:p>
            <a:p>
              <a:endParaRPr lang="en-US" sz="2400" dirty="0"/>
            </a:p>
          </p:txBody>
        </p:sp>
        <p:sp>
          <p:nvSpPr>
            <p:cNvPr id="43" name="Text Placeholder 2"/>
            <p:cNvSpPr txBox="1">
              <a:spLocks/>
            </p:cNvSpPr>
            <p:nvPr/>
          </p:nvSpPr>
          <p:spPr>
            <a:xfrm>
              <a:off x="6946678" y="3123631"/>
              <a:ext cx="3547161" cy="689274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Autofit/>
            </a:bodyPr>
            <a:lstStyle>
              <a:lvl1pPr marL="0" indent="0" algn="l" defTabSz="457200" rtl="0" eaLnBrk="1" latinLnBrk="0" hangingPunct="1">
                <a:lnSpc>
                  <a:spcPct val="100000"/>
                </a:lnSpc>
                <a:spcBef>
                  <a:spcPts val="2400"/>
                </a:spcBef>
                <a:buFont typeface="Arial"/>
                <a:buNone/>
                <a:defRPr sz="1800" b="0" i="0" kern="1200" cap="all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1pPr>
              <a:lvl2pPr marL="0" indent="0" algn="l" defTabSz="4572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/>
                <a:buNone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2pPr>
              <a:lvl3pPr marL="111125" indent="-111125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buFont typeface="Wingdings" charset="2"/>
                <a:buChar char="§"/>
                <a:tabLst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/>
                  <a:ea typeface="+mn-ea"/>
                  <a:cs typeface="Helvetica Neue"/>
                </a:defRPr>
              </a:lvl3pPr>
              <a:lvl4pPr marL="1371600" indent="0" algn="l" defTabSz="457200" rtl="0" eaLnBrk="1" latinLnBrk="0" hangingPunct="1">
                <a:lnSpc>
                  <a:spcPct val="100000"/>
                </a:lnSpc>
                <a:spcBef>
                  <a:spcPct val="20000"/>
                </a:spcBef>
                <a:buFont typeface="Arial"/>
                <a:buNone/>
                <a:defRPr sz="2000" b="0" i="0" kern="1200">
                  <a:solidFill>
                    <a:schemeClr val="tx1"/>
                  </a:solidFill>
                  <a:latin typeface="Amsi Pro SemiBold"/>
                  <a:ea typeface="+mn-ea"/>
                  <a:cs typeface="Amsi Pro SemiBold"/>
                </a:defRPr>
              </a:lvl4pPr>
              <a:lvl5pPr marL="1828800" indent="0" algn="l" defTabSz="457200" rtl="0" eaLnBrk="1" latinLnBrk="0" hangingPunct="1">
                <a:lnSpc>
                  <a:spcPct val="100000"/>
                </a:lnSpc>
                <a:spcBef>
                  <a:spcPct val="20000"/>
                </a:spcBef>
                <a:buFont typeface="Arial"/>
                <a:buNone/>
                <a:defRPr sz="2000" b="0" i="0" kern="1200">
                  <a:solidFill>
                    <a:schemeClr val="tx1"/>
                  </a:solidFill>
                  <a:latin typeface="Amsi Pro SemiBold"/>
                  <a:ea typeface="+mn-ea"/>
                  <a:cs typeface="Amsi Pro SemiBold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i="1" dirty="0" smtClean="0">
                  <a:latin typeface="Helvetica Neue Light"/>
                  <a:cs typeface="Helvetica Neue Light"/>
                </a:rPr>
                <a:t>PROMISE</a:t>
              </a:r>
              <a:r>
                <a:rPr lang="zh-CN" altLang="en-US" sz="4400" i="1" dirty="0" smtClean="0">
                  <a:latin typeface="Helvetica Neue Light"/>
                  <a:cs typeface="Helvetica Neue Light"/>
                </a:rPr>
                <a:t>承诺</a:t>
              </a:r>
              <a:endParaRPr lang="en-US" sz="4400" i="1" dirty="0" smtClean="0">
                <a:latin typeface="Helvetica Neue Light"/>
                <a:cs typeface="Helvetica Neue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118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5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Stock_000010858881_XXXLarge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053" y="-1784"/>
            <a:ext cx="12207240" cy="6865512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-5054" y="1787"/>
            <a:ext cx="12207241" cy="6844619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quote.png"/>
          <p:cNvPicPr>
            <a:picLocks noChangeAspect="1"/>
          </p:cNvPicPr>
          <p:nvPr/>
        </p:nvPicPr>
        <p:blipFill rotWithShape="1">
          <a:blip r:embed="rId4" cstate="screen">
            <a:alphaModFix amt="5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07"/>
          <a:stretch/>
        </p:blipFill>
        <p:spPr>
          <a:xfrm>
            <a:off x="13363" y="-9808"/>
            <a:ext cx="12188824" cy="6856214"/>
          </a:xfrm>
          <a:prstGeom prst="rect">
            <a:avLst/>
          </a:prstGeom>
        </p:spPr>
      </p:pic>
      <p:sp>
        <p:nvSpPr>
          <p:cNvPr id="29" name="Title 5"/>
          <p:cNvSpPr txBox="1">
            <a:spLocks/>
          </p:cNvSpPr>
          <p:nvPr/>
        </p:nvSpPr>
        <p:spPr>
          <a:xfrm>
            <a:off x="619242" y="1036112"/>
            <a:ext cx="11569583" cy="1318214"/>
          </a:xfrm>
          <a:prstGeom prst="rect">
            <a:avLst/>
          </a:prstGeom>
        </p:spPr>
        <p:txBody>
          <a:bodyPr lIns="0" tIns="0" rIns="0" bIns="0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1" kern="1200">
                <a:solidFill>
                  <a:schemeClr val="tx1"/>
                </a:solidFill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 sz="4800" dirty="0" smtClean="0">
                <a:solidFill>
                  <a:srgbClr val="FFFFFF"/>
                </a:solidFill>
              </a:rPr>
              <a:t>JOINING FORCES</a:t>
            </a:r>
            <a:r>
              <a:rPr lang="zh-CN" altLang="en-US" sz="4800" dirty="0" smtClean="0">
                <a:solidFill>
                  <a:srgbClr val="FFFFFF"/>
                </a:solidFill>
              </a:rPr>
              <a:t>强强联手</a:t>
            </a:r>
            <a:endParaRPr lang="en-US" sz="4800" dirty="0" smtClean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FFFFFF"/>
                </a:solidFill>
              </a:rPr>
              <a:t>Our recent acquisition of CMMI Institute will result in:</a:t>
            </a:r>
            <a:r>
              <a:rPr lang="zh-CN" altLang="en-US" sz="2000" dirty="0" smtClean="0">
                <a:solidFill>
                  <a:srgbClr val="FFFFFF"/>
                </a:solidFill>
              </a:rPr>
              <a:t> </a:t>
            </a:r>
            <a:endParaRPr lang="en-US" altLang="zh-CN" sz="2000" dirty="0" smtClean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zh-CN" altLang="en-US" sz="2000" dirty="0" smtClean="0">
                <a:solidFill>
                  <a:srgbClr val="FFFFFF"/>
                </a:solidFill>
              </a:rPr>
              <a:t>我们最近完成了对</a:t>
            </a:r>
            <a:r>
              <a:rPr lang="en-US" altLang="zh-CN" sz="2000" dirty="0" smtClean="0">
                <a:solidFill>
                  <a:srgbClr val="FFFFFF"/>
                </a:solidFill>
              </a:rPr>
              <a:t>CMMI</a:t>
            </a:r>
            <a:r>
              <a:rPr lang="zh-CN" altLang="en-US" sz="2000" dirty="0" smtClean="0">
                <a:solidFill>
                  <a:srgbClr val="FFFFFF"/>
                </a:solidFill>
              </a:rPr>
              <a:t>的收购，必将带来以下效应：</a:t>
            </a:r>
            <a:r>
              <a:rPr lang="en-US" sz="2000" dirty="0" smtClean="0">
                <a:solidFill>
                  <a:srgbClr val="FFFFFF"/>
                </a:solidFill>
              </a:rPr>
              <a:t> 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0" name="Content Placeholder 9"/>
          <p:cNvSpPr txBox="1">
            <a:spLocks/>
          </p:cNvSpPr>
          <p:nvPr/>
        </p:nvSpPr>
        <p:spPr>
          <a:xfrm>
            <a:off x="609442" y="2454781"/>
            <a:ext cx="5511958" cy="28165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ts val="2400"/>
              </a:spcBef>
              <a:buFont typeface="Arial"/>
              <a:buNone/>
              <a:defRPr sz="1800" b="0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0" indent="0" algn="l" defTabSz="457200" rtl="0" eaLnBrk="1" latinLnBrk="0" hangingPunct="1">
              <a:spcBef>
                <a:spcPts val="900"/>
              </a:spcBef>
              <a:buFont typeface="Arial"/>
              <a:buNone/>
              <a:defRPr sz="14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169863" indent="-169863" algn="l" defTabSz="457200" rtl="0" eaLnBrk="1" latinLnBrk="0" hangingPunct="1">
              <a:spcBef>
                <a:spcPts val="300"/>
              </a:spcBef>
              <a:buFont typeface="Lucida Grande"/>
              <a:buChar char="—"/>
              <a:defRPr sz="11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284163" indent="-1143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96875" indent="-112713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80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5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SHARED VISION</a:t>
            </a:r>
            <a:r>
              <a:rPr lang="zh-CN" altLang="en-US" sz="2000" dirty="0" smtClean="0">
                <a:solidFill>
                  <a:schemeClr val="bg1"/>
                </a:solidFill>
              </a:rPr>
              <a:t> 共同的愿景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lnSpc>
                <a:spcPct val="175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HOLISTIC SOLUTIONS</a:t>
            </a:r>
            <a:r>
              <a:rPr lang="zh-CN" altLang="en-US" sz="2000" dirty="0" smtClean="0">
                <a:solidFill>
                  <a:schemeClr val="bg1"/>
                </a:solidFill>
              </a:rPr>
              <a:t> 全面的方案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</a:p>
          <a:p>
            <a:pPr>
              <a:lnSpc>
                <a:spcPct val="175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COLLABORATIVE INNOVATION</a:t>
            </a:r>
            <a:r>
              <a:rPr lang="zh-CN" altLang="en-US" sz="2000" dirty="0" smtClean="0">
                <a:solidFill>
                  <a:schemeClr val="bg1"/>
                </a:solidFill>
              </a:rPr>
              <a:t> 联合的创新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lnSpc>
                <a:spcPct val="175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GREATER REACH</a:t>
            </a:r>
            <a:r>
              <a:rPr lang="zh-CN" altLang="en-US" sz="2000" dirty="0" smtClean="0">
                <a:solidFill>
                  <a:schemeClr val="bg1"/>
                </a:solidFill>
              </a:rPr>
              <a:t> 更大的影响力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lnSpc>
                <a:spcPct val="175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ENHANCED PRODUCT PORTFOLIO</a:t>
            </a:r>
            <a:r>
              <a:rPr lang="zh-CN" altLang="en-US" sz="2000" dirty="0" smtClean="0">
                <a:solidFill>
                  <a:schemeClr val="bg1"/>
                </a:solidFill>
              </a:rPr>
              <a:t> 全面的产品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lnSpc>
                <a:spcPct val="175000"/>
              </a:lnSpc>
              <a:spcBef>
                <a:spcPts val="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6384656" y="4091649"/>
            <a:ext cx="2328418" cy="844460"/>
            <a:chOff x="6029876" y="1755424"/>
            <a:chExt cx="8077371" cy="2929466"/>
          </a:xfrm>
        </p:grpSpPr>
        <p:pic>
          <p:nvPicPr>
            <p:cNvPr id="32" name="Picture 31" descr="CMMI-Institute.png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029876" y="1755424"/>
              <a:ext cx="2860382" cy="2929466"/>
            </a:xfrm>
            <a:prstGeom prst="rect">
              <a:avLst/>
            </a:prstGeom>
          </p:spPr>
        </p:pic>
        <p:pic>
          <p:nvPicPr>
            <p:cNvPr id="33" name="Picture 32" descr="CMMI-Institute.png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051520" y="2060223"/>
              <a:ext cx="5055727" cy="2215444"/>
            </a:xfrm>
            <a:prstGeom prst="rect">
              <a:avLst/>
            </a:prstGeom>
          </p:spPr>
        </p:pic>
      </p:grp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3134" y="2690440"/>
            <a:ext cx="3080958" cy="856990"/>
          </a:xfrm>
          <a:prstGeom prst="rect">
            <a:avLst/>
          </a:prstGeom>
        </p:spPr>
      </p:pic>
      <p:cxnSp>
        <p:nvCxnSpPr>
          <p:cNvPr id="35" name="Straight Connector 34"/>
          <p:cNvCxnSpPr/>
          <p:nvPr/>
        </p:nvCxnSpPr>
        <p:spPr>
          <a:xfrm>
            <a:off x="6115536" y="2504734"/>
            <a:ext cx="0" cy="281600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3464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kkessinger.ISACA\Downloads\iStock_000057377042_Large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88824" cy="254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7200" y="3000918"/>
            <a:ext cx="9550400" cy="33916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5200" i="1" dirty="0">
                <a:solidFill>
                  <a:srgbClr val="900035"/>
                </a:solidFill>
                <a:latin typeface="Helvetica Neue Light"/>
                <a:ea typeface="+mj-ea"/>
                <a:cs typeface="Helvetica Neue Light"/>
              </a:rPr>
              <a:t>ISACA </a:t>
            </a:r>
            <a:r>
              <a:rPr lang="en-US" sz="5200" i="1" dirty="0" smtClean="0">
                <a:solidFill>
                  <a:srgbClr val="900035"/>
                </a:solidFill>
                <a:latin typeface="Helvetica Neue Light"/>
                <a:ea typeface="+mj-ea"/>
                <a:cs typeface="Helvetica Neue Light"/>
              </a:rPr>
              <a:t>in China</a:t>
            </a:r>
            <a:r>
              <a:rPr lang="zh-CN" altLang="en-US" sz="5200" i="1" dirty="0" smtClean="0">
                <a:solidFill>
                  <a:srgbClr val="900035"/>
                </a:solidFill>
                <a:latin typeface="Helvetica Neue Light"/>
                <a:ea typeface="+mj-ea"/>
                <a:cs typeface="Helvetica Neue Light"/>
              </a:rPr>
              <a:t> 在中国</a:t>
            </a:r>
            <a:endParaRPr lang="en-US" sz="5200" i="1" dirty="0">
              <a:solidFill>
                <a:srgbClr val="900035"/>
              </a:solidFill>
              <a:latin typeface="Helvetica Neue Light"/>
              <a:ea typeface="+mj-ea"/>
              <a:cs typeface="Helvetica Neue Light"/>
            </a:endParaRP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Nearly </a:t>
            </a:r>
            <a:r>
              <a:rPr lang="en-US" altLang="zh-CN" dirty="0" smtClean="0"/>
              <a:t>1</a:t>
            </a:r>
            <a:r>
              <a:rPr lang="en-US" dirty="0" smtClean="0"/>
              <a:t>,000 members</a:t>
            </a:r>
            <a:r>
              <a:rPr lang="zh-CN" altLang="en-US" dirty="0" smtClean="0"/>
              <a:t> 近千名会员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More than 4,100 professionals who hold an ISACA certification</a:t>
            </a:r>
            <a:r>
              <a:rPr lang="zh-CN" altLang="en-US" dirty="0" smtClean="0"/>
              <a:t> 超过</a:t>
            </a:r>
            <a:r>
              <a:rPr lang="en-US" altLang="zh-CN" dirty="0" smtClean="0"/>
              <a:t>4100</a:t>
            </a:r>
            <a:r>
              <a:rPr lang="zh-CN" altLang="en-US" dirty="0" smtClean="0"/>
              <a:t>名持证人员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And </a:t>
            </a:r>
            <a:r>
              <a:rPr lang="en-US" dirty="0" smtClean="0"/>
              <a:t>now—our strategic relationship with </a:t>
            </a:r>
            <a:r>
              <a:rPr lang="en-US" dirty="0" err="1" smtClean="0"/>
              <a:t>GooAnn</a:t>
            </a:r>
            <a:r>
              <a:rPr lang="zh-CN" altLang="en-US" dirty="0" smtClean="0"/>
              <a:t> 现在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与谷安天下的战略合作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ISACA_pattern3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232698" cy="688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1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323384" y="107950"/>
            <a:ext cx="9950916" cy="85105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4000" i="1" dirty="0">
                <a:solidFill>
                  <a:schemeClr val="bg1"/>
                </a:solidFill>
                <a:latin typeface="Helvetica Neue Light"/>
                <a:ea typeface="+mj-ea"/>
                <a:cs typeface="Helvetica Neue Light"/>
              </a:rPr>
              <a:t>Our Commitment in </a:t>
            </a:r>
            <a:r>
              <a:rPr lang="en-US" sz="4000" i="1" dirty="0" smtClean="0">
                <a:solidFill>
                  <a:schemeClr val="bg1"/>
                </a:solidFill>
                <a:latin typeface="Helvetica Neue Light"/>
                <a:ea typeface="+mj-ea"/>
                <a:cs typeface="Helvetica Neue Light"/>
              </a:rPr>
              <a:t>China</a:t>
            </a:r>
            <a:r>
              <a:rPr lang="zh-CN" altLang="en-US" sz="4000" i="1" dirty="0" smtClean="0">
                <a:solidFill>
                  <a:schemeClr val="bg1"/>
                </a:solidFill>
                <a:latin typeface="Helvetica Neue Light"/>
                <a:ea typeface="+mj-ea"/>
                <a:cs typeface="Helvetica Neue Light"/>
              </a:rPr>
              <a:t>我们在中国的承诺</a:t>
            </a:r>
            <a:endParaRPr lang="en-US" sz="4000" i="1" dirty="0">
              <a:solidFill>
                <a:schemeClr val="bg1"/>
              </a:solidFill>
              <a:latin typeface="Helvetica Neue Light"/>
              <a:ea typeface="+mj-ea"/>
              <a:cs typeface="Helvetica Neue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5074" y="1460810"/>
            <a:ext cx="4013475" cy="35460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3676" y="1356417"/>
            <a:ext cx="525222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Support </a:t>
            </a:r>
            <a:r>
              <a:rPr lang="en-US" sz="2000" dirty="0" smtClean="0">
                <a:solidFill>
                  <a:schemeClr val="bg1"/>
                </a:solidFill>
              </a:rPr>
              <a:t>the building of IT </a:t>
            </a:r>
            <a:r>
              <a:rPr lang="en-US" sz="2000" dirty="0">
                <a:solidFill>
                  <a:schemeClr val="bg1"/>
                </a:solidFill>
              </a:rPr>
              <a:t>governance and management </a:t>
            </a:r>
            <a:r>
              <a:rPr lang="en-US" sz="2000" dirty="0" smtClean="0">
                <a:solidFill>
                  <a:schemeClr val="bg1"/>
                </a:solidFill>
              </a:rPr>
              <a:t>capabilities by </a:t>
            </a:r>
            <a:r>
              <a:rPr lang="en-US" sz="2000" dirty="0">
                <a:solidFill>
                  <a:schemeClr val="bg1"/>
                </a:solidFill>
              </a:rPr>
              <a:t>working with government agencies, industry </a:t>
            </a:r>
            <a:r>
              <a:rPr lang="en-US" sz="2000" dirty="0" smtClean="0">
                <a:solidFill>
                  <a:schemeClr val="bg1"/>
                </a:solidFill>
              </a:rPr>
              <a:t>leaders and strategic partners.</a:t>
            </a:r>
            <a:r>
              <a:rPr lang="zh-CN" altLang="en-US" sz="2000" dirty="0" smtClean="0">
                <a:solidFill>
                  <a:schemeClr val="bg1"/>
                </a:solidFill>
              </a:rPr>
              <a:t> 与政府相关部门、行业、合作伙伴共同致力于信息科技治理水平的提升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0"/>
            <a:endParaRPr lang="en-US" sz="2000" dirty="0">
              <a:solidFill>
                <a:schemeClr val="bg1"/>
              </a:solidFill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Provide and support </a:t>
            </a:r>
            <a:r>
              <a:rPr lang="en-US" sz="2000" dirty="0" smtClean="0">
                <a:solidFill>
                  <a:schemeClr val="bg1"/>
                </a:solidFill>
              </a:rPr>
              <a:t>continuing </a:t>
            </a:r>
            <a:r>
              <a:rPr lang="en-US" sz="2000" dirty="0">
                <a:solidFill>
                  <a:schemeClr val="bg1"/>
                </a:solidFill>
              </a:rPr>
              <a:t>education </a:t>
            </a:r>
            <a:r>
              <a:rPr lang="en-US" sz="2000" dirty="0" smtClean="0">
                <a:solidFill>
                  <a:schemeClr val="bg1"/>
                </a:solidFill>
              </a:rPr>
              <a:t>and the </a:t>
            </a:r>
            <a:r>
              <a:rPr lang="en-US" sz="2000" dirty="0">
                <a:solidFill>
                  <a:schemeClr val="bg1"/>
                </a:solidFill>
              </a:rPr>
              <a:t>local professional community by enhancing local </a:t>
            </a:r>
            <a:r>
              <a:rPr lang="en-US" sz="2000" dirty="0" smtClean="0">
                <a:solidFill>
                  <a:schemeClr val="bg1"/>
                </a:solidFill>
              </a:rPr>
              <a:t>engagement.</a:t>
            </a:r>
            <a:r>
              <a:rPr lang="zh-CN" altLang="en-US" sz="2000" dirty="0" smtClean="0">
                <a:solidFill>
                  <a:schemeClr val="bg1"/>
                </a:solidFill>
              </a:rPr>
              <a:t> 构建专业社区，支持中国专业技术人员的后续职业教育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0"/>
            <a:endParaRPr lang="en-US" sz="2000" dirty="0">
              <a:solidFill>
                <a:schemeClr val="bg1"/>
              </a:solidFill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Support </a:t>
            </a:r>
            <a:r>
              <a:rPr lang="en-US" sz="2000" dirty="0" smtClean="0">
                <a:solidFill>
                  <a:schemeClr val="bg1"/>
                </a:solidFill>
              </a:rPr>
              <a:t>higher </a:t>
            </a:r>
            <a:r>
              <a:rPr lang="en-US" sz="2000" dirty="0">
                <a:solidFill>
                  <a:schemeClr val="bg1"/>
                </a:solidFill>
              </a:rPr>
              <a:t>education by </a:t>
            </a:r>
            <a:r>
              <a:rPr lang="en-US" sz="2000" dirty="0" smtClean="0">
                <a:solidFill>
                  <a:schemeClr val="bg1"/>
                </a:solidFill>
              </a:rPr>
              <a:t>working closely </a:t>
            </a:r>
            <a:r>
              <a:rPr lang="en-US" sz="2000" dirty="0">
                <a:solidFill>
                  <a:schemeClr val="bg1"/>
                </a:solidFill>
              </a:rPr>
              <a:t>with academia to train </a:t>
            </a:r>
            <a:r>
              <a:rPr lang="en-US" sz="2000" dirty="0" smtClean="0">
                <a:solidFill>
                  <a:schemeClr val="bg1"/>
                </a:solidFill>
              </a:rPr>
              <a:t>future professionals.</a:t>
            </a:r>
            <a:r>
              <a:rPr lang="zh-CN" altLang="en-US" sz="2000" dirty="0" smtClean="0">
                <a:solidFill>
                  <a:schemeClr val="bg1"/>
                </a:solidFill>
              </a:rPr>
              <a:t> 支持高教事业，培养下一代专业人员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630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2756</TotalTime>
  <Words>396</Words>
  <Application>Microsoft Macintosh PowerPoint</Application>
  <PresentationFormat>自定义</PresentationFormat>
  <Paragraphs>98</Paragraphs>
  <Slides>11</Slides>
  <Notes>11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Theme</vt:lpstr>
      <vt:lpstr>ISACA: 2016 and beyond 从2016到未来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Jakymaky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Jacobs</dc:creator>
  <cp:lastModifiedBy>michelle michelle</cp:lastModifiedBy>
  <cp:revision>133</cp:revision>
  <dcterms:created xsi:type="dcterms:W3CDTF">2016-04-14T20:37:23Z</dcterms:created>
  <dcterms:modified xsi:type="dcterms:W3CDTF">2016-08-05T03:25:26Z</dcterms:modified>
</cp:coreProperties>
</file>

<file path=docProps/thumbnail.jpeg>
</file>